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3.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Raleway"/>
      <p:regular r:id="rId18"/>
      <p:bold r:id="rId19"/>
      <p:italic r:id="rId20"/>
      <p:boldItalic r:id="rId21"/>
    </p:embeddedFont>
    <p:embeddedFont>
      <p:font typeface="Roboto"/>
      <p:regular r:id="rId22"/>
      <p:bold r:id="rId23"/>
      <p:italic r:id="rId24"/>
      <p:boldItalic r:id="rId25"/>
    </p:embeddedFont>
    <p:embeddedFont>
      <p:font typeface="Source Sans Pr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3" name="Friend Prakitpong"/>
  <p:cmAuthor clrIdx="1" id="1" initials="" lastIdx="1" name="Dante Cerron"/>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italic.fntdata"/><Relationship Id="rId22" Type="http://schemas.openxmlformats.org/officeDocument/2006/relationships/font" Target="fonts/Roboto-regular.fntdata"/><Relationship Id="rId21" Type="http://schemas.openxmlformats.org/officeDocument/2006/relationships/font" Target="fonts/Raleway-boldItalic.fntdata"/><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font" Target="fonts/SourceSansPro-regular.fntdata"/><Relationship Id="rId25" Type="http://schemas.openxmlformats.org/officeDocument/2006/relationships/font" Target="fonts/Roboto-boldItalic.fntdata"/><Relationship Id="rId28" Type="http://schemas.openxmlformats.org/officeDocument/2006/relationships/font" Target="fonts/SourceSansPro-italic.fntdata"/><Relationship Id="rId27" Type="http://schemas.openxmlformats.org/officeDocument/2006/relationships/font" Target="fonts/SourceSansPr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SourceSansPro-boldItalic.fnt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Raleway-bold.fntdata"/><Relationship Id="rId18" Type="http://schemas.openxmlformats.org/officeDocument/2006/relationships/font" Target="fonts/Raleway-regular.fntdata"/></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19-06-04T18:52:50.872">
    <p:pos x="6000" y="0"/>
    <p:text>ishan's todo</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2" dt="2019-06-04T23:20:18.275">
    <p:pos x="6000" y="0"/>
    <p:text>dante's todo
we're presenting at emcop so will there be anything we can say about this that the audience don't already know?</p:text>
  </p:cm>
  <p:cm authorId="1" idx="1" dt="2019-06-04T23:20:18.275">
    <p:pos x="6000" y="0"/>
    <p:text>1. (Most people will know this) Unity has great tools and API's for AR dev. Vuforia, HoloToolkit. Combining these tools together you have a lot of functionality at your fingertips.
2. The premade assets can be a bit hard to work with, thankfully unity gives you access to the components that make up these assets to mix and match to get exactly the feel you want
    2a) being able to control the feel is very important, especially when the device is head-mounted, or has the window style the Pocket Pelvis has.
3) The nice part about making projects in unity is that you can output to multiple platforms, and are given the tools to tweak your experiences based on the details of the device.</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3" dt="2019-06-04T19:04:49.701">
    <p:pos x="6000" y="0"/>
    <p:text>ishan's todo: what other pelvic structures are we making?</p:text>
  </p:cm>
</p:cmLst>
</file>

<file path=ppt/media/image1.png>
</file>

<file path=ppt/media/image2.png>
</file>

<file path=ppt/media/image3.jp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 name="Shape 54"/>
        <p:cNvGrpSpPr/>
        <p:nvPr/>
      </p:nvGrpSpPr>
      <p:grpSpPr>
        <a:xfrm>
          <a:off x="0" y="0"/>
          <a:ext cx="0" cy="0"/>
          <a:chOff x="0" y="0"/>
          <a:chExt cx="0" cy="0"/>
        </a:xfrm>
      </p:grpSpPr>
      <p:sp>
        <p:nvSpPr>
          <p:cNvPr id="55" name="Google Shape;55;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5b1019103a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5b1019103a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c6f73a04f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c6f73a0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Google Shape;61;g5b1019103a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5b1019103a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g5b1019103a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5b1019103a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Hackspace for Innovation and Visualization in Education (HIVE) is a lab at UBC with a focus on creating educational content using cutting-edge technologies. Our past projects include interactive modules and Holobrain, as well as the Pocket Pelvis, which we will be talking about today.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c6f73a04f_0_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c6f73a04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solidFill>
                  <a:schemeClr val="dk2"/>
                </a:solidFill>
              </a:rPr>
              <a:t>Due to the complexity of the muscles and surrounding structures within the pelvis, students studying pelvic anatomy often struggle with learning the material.</a:t>
            </a:r>
            <a:endParaRPr>
              <a:solidFill>
                <a:schemeClr val="dk2"/>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t>3D printed pelvis that uses image tracking and model recognition to display a superimposed AR pelvis for an interactive learning experience.</a:t>
            </a:r>
            <a:endParaRPr/>
          </a:p>
          <a:p>
            <a:pPr indent="0" lvl="0" marL="0" rtl="0" algn="l">
              <a:spcBef>
                <a:spcPts val="0"/>
              </a:spcBef>
              <a:spcAft>
                <a:spcPts val="0"/>
              </a:spcAft>
              <a:buClr>
                <a:schemeClr val="dk2"/>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5b1019103a_0_18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5b1019103a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Using</a:t>
            </a:r>
            <a:r>
              <a:rPr lang="en">
                <a:solidFill>
                  <a:schemeClr val="dk2"/>
                </a:solidFill>
              </a:rPr>
              <a:t> Blender, we modelled these structures by hand and used extensive anatomical references to ensure accuracy. The challenges that we faced were mostly the translation of 2D references (such as textbooks and images) into 3D models. Having a CT scanned pelvis bone model was an excellent starting point because it gave us an anatomically accurate base to start modelling structures on.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5b1019103a_0_21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5b1019103a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050">
                <a:solidFill>
                  <a:srgbClr val="3C4043"/>
                </a:solidFill>
                <a:highlight>
                  <a:srgbClr val="FFFFFF"/>
                </a:highlight>
                <a:latin typeface="Roboto"/>
                <a:ea typeface="Roboto"/>
                <a:cs typeface="Roboto"/>
                <a:sym typeface="Roboto"/>
              </a:rPr>
              <a:t>1. (Most people will know this) Unity has great tools and API's for AR dev. Vuforia, HoloToolkit. Combining these tools together you have a lot of functionality at your fingertips.</a:t>
            </a:r>
            <a:endParaRPr sz="1050">
              <a:solidFill>
                <a:srgbClr val="3C4043"/>
              </a:solidFill>
              <a:highlight>
                <a:srgbClr val="FFFFFF"/>
              </a:highlight>
              <a:latin typeface="Roboto"/>
              <a:ea typeface="Roboto"/>
              <a:cs typeface="Roboto"/>
              <a:sym typeface="Roboto"/>
            </a:endParaRPr>
          </a:p>
          <a:p>
            <a:pPr indent="0" lvl="0" marL="0" rtl="0" algn="l">
              <a:spcBef>
                <a:spcPts val="0"/>
              </a:spcBef>
              <a:spcAft>
                <a:spcPts val="0"/>
              </a:spcAft>
              <a:buClr>
                <a:schemeClr val="dk2"/>
              </a:buClr>
              <a:buSzPts val="1100"/>
              <a:buFont typeface="Arial"/>
              <a:buNone/>
            </a:pPr>
            <a:r>
              <a:t/>
            </a:r>
            <a:endParaRPr>
              <a:solidFill>
                <a:schemeClr val="dk2"/>
              </a:solidFill>
            </a:endParaRPr>
          </a:p>
          <a:p>
            <a:pPr indent="0" lvl="0" marL="0" rtl="0" algn="l">
              <a:spcBef>
                <a:spcPts val="0"/>
              </a:spcBef>
              <a:spcAft>
                <a:spcPts val="0"/>
              </a:spcAft>
              <a:buClr>
                <a:schemeClr val="dk2"/>
              </a:buClr>
              <a:buSzPts val="1100"/>
              <a:buFont typeface="Arial"/>
              <a:buNone/>
            </a:pPr>
            <a:r>
              <a:rPr lang="en" sz="1050">
                <a:solidFill>
                  <a:srgbClr val="3C4043"/>
                </a:solidFill>
                <a:highlight>
                  <a:srgbClr val="FFFFFF"/>
                </a:highlight>
                <a:latin typeface="Roboto"/>
                <a:ea typeface="Roboto"/>
                <a:cs typeface="Roboto"/>
                <a:sym typeface="Roboto"/>
              </a:rPr>
              <a:t>2. The premade assets can be a bit hard to work with, thankfully unity gives you access to the components that make up these assets to mix and match to get exactly the feel you want</a:t>
            </a:r>
            <a:endParaRPr sz="1050">
              <a:solidFill>
                <a:srgbClr val="3C4043"/>
              </a:solidFill>
              <a:highlight>
                <a:srgbClr val="FFFFFF"/>
              </a:highlight>
              <a:latin typeface="Roboto"/>
              <a:ea typeface="Roboto"/>
              <a:cs typeface="Roboto"/>
              <a:sym typeface="Roboto"/>
            </a:endParaRPr>
          </a:p>
          <a:p>
            <a:pPr indent="0" lvl="0" marL="0" rtl="0" algn="l">
              <a:spcBef>
                <a:spcPts val="0"/>
              </a:spcBef>
              <a:spcAft>
                <a:spcPts val="0"/>
              </a:spcAft>
              <a:buClr>
                <a:schemeClr val="dk2"/>
              </a:buClr>
              <a:buSzPts val="1100"/>
              <a:buFont typeface="Arial"/>
              <a:buNone/>
            </a:pPr>
            <a:r>
              <a:t/>
            </a:r>
            <a:endParaRPr>
              <a:solidFill>
                <a:schemeClr val="dk2"/>
              </a:solidFill>
            </a:endParaRPr>
          </a:p>
          <a:p>
            <a:pPr indent="0" lvl="0" marL="0" rtl="0" algn="l">
              <a:spcBef>
                <a:spcPts val="0"/>
              </a:spcBef>
              <a:spcAft>
                <a:spcPts val="0"/>
              </a:spcAft>
              <a:buClr>
                <a:schemeClr val="dk2"/>
              </a:buClr>
              <a:buSzPts val="1100"/>
              <a:buFont typeface="Arial"/>
              <a:buNone/>
            </a:pPr>
            <a:r>
              <a:rPr lang="en" sz="1050">
                <a:solidFill>
                  <a:srgbClr val="3C4043"/>
                </a:solidFill>
                <a:highlight>
                  <a:srgbClr val="FFFFFF"/>
                </a:highlight>
                <a:latin typeface="Roboto"/>
                <a:ea typeface="Roboto"/>
                <a:cs typeface="Roboto"/>
                <a:sym typeface="Roboto"/>
              </a:rPr>
              <a:t>2a) being able to control the feel is very important, especially when the device is head-mounted, or has the window style the Pocket Pelvis has.</a:t>
            </a:r>
            <a:endParaRPr sz="1050">
              <a:solidFill>
                <a:srgbClr val="3C4043"/>
              </a:solidFill>
              <a:highlight>
                <a:srgbClr val="FFFFFF"/>
              </a:highlight>
              <a:latin typeface="Roboto"/>
              <a:ea typeface="Roboto"/>
              <a:cs typeface="Roboto"/>
              <a:sym typeface="Roboto"/>
            </a:endParaRPr>
          </a:p>
          <a:p>
            <a:pPr indent="0" lvl="0" marL="0" rtl="0" algn="l">
              <a:spcBef>
                <a:spcPts val="0"/>
              </a:spcBef>
              <a:spcAft>
                <a:spcPts val="0"/>
              </a:spcAft>
              <a:buClr>
                <a:schemeClr val="dk2"/>
              </a:buClr>
              <a:buSzPts val="1100"/>
              <a:buFont typeface="Arial"/>
              <a:buNone/>
            </a:pPr>
            <a:r>
              <a:t/>
            </a:r>
            <a:endParaRPr>
              <a:solidFill>
                <a:schemeClr val="dk2"/>
              </a:solidFill>
            </a:endParaRPr>
          </a:p>
          <a:p>
            <a:pPr indent="0" lvl="0" marL="0" rtl="0" algn="l">
              <a:spcBef>
                <a:spcPts val="0"/>
              </a:spcBef>
              <a:spcAft>
                <a:spcPts val="0"/>
              </a:spcAft>
              <a:buNone/>
            </a:pPr>
            <a:r>
              <a:rPr lang="en" sz="1050">
                <a:solidFill>
                  <a:srgbClr val="3C4043"/>
                </a:solidFill>
                <a:highlight>
                  <a:srgbClr val="FFFFFF"/>
                </a:highlight>
                <a:latin typeface="Roboto"/>
                <a:ea typeface="Roboto"/>
                <a:cs typeface="Roboto"/>
                <a:sym typeface="Roboto"/>
              </a:rPr>
              <a:t>3) The nice part about making projects in unity is that you can output to multiple platforms, and are given the tools to tweak your experiences based on the details of the device.</a:t>
            </a:r>
            <a:endParaRPr sz="1050">
              <a:solidFill>
                <a:srgbClr val="3C4043"/>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050">
              <a:solidFill>
                <a:srgbClr val="3C4043"/>
              </a:solidFill>
              <a:highlight>
                <a:srgbClr val="FFFFFF"/>
              </a:highlight>
              <a:latin typeface="Roboto"/>
              <a:ea typeface="Roboto"/>
              <a:cs typeface="Roboto"/>
              <a:sym typeface="Roboto"/>
            </a:endParaRPr>
          </a:p>
          <a:p>
            <a:pPr indent="-295275" lvl="0" marL="457200" rtl="0" algn="l">
              <a:spcBef>
                <a:spcPts val="0"/>
              </a:spcBef>
              <a:spcAft>
                <a:spcPts val="0"/>
              </a:spcAft>
              <a:buClr>
                <a:srgbClr val="3C4043"/>
              </a:buClr>
              <a:buSzPts val="1050"/>
              <a:buFont typeface="Roboto"/>
              <a:buChar char="●"/>
            </a:pPr>
            <a:r>
              <a:rPr lang="en" sz="1050">
                <a:solidFill>
                  <a:srgbClr val="3C4043"/>
                </a:solidFill>
                <a:highlight>
                  <a:srgbClr val="FFFFFF"/>
                </a:highlight>
                <a:latin typeface="Roboto"/>
                <a:ea typeface="Roboto"/>
                <a:cs typeface="Roboto"/>
                <a:sym typeface="Roboto"/>
              </a:rPr>
              <a:t>Api + dev tools</a:t>
            </a:r>
            <a:endParaRPr sz="1050">
              <a:solidFill>
                <a:srgbClr val="3C4043"/>
              </a:solidFill>
              <a:highlight>
                <a:srgbClr val="FFFFFF"/>
              </a:highlight>
              <a:latin typeface="Roboto"/>
              <a:ea typeface="Roboto"/>
              <a:cs typeface="Roboto"/>
              <a:sym typeface="Roboto"/>
            </a:endParaRPr>
          </a:p>
          <a:p>
            <a:pPr indent="-295275" lvl="0" marL="457200" rtl="0" algn="l">
              <a:spcBef>
                <a:spcPts val="0"/>
              </a:spcBef>
              <a:spcAft>
                <a:spcPts val="0"/>
              </a:spcAft>
              <a:buClr>
                <a:srgbClr val="3C4043"/>
              </a:buClr>
              <a:buSzPts val="1050"/>
              <a:buFont typeface="Roboto"/>
              <a:buChar char="●"/>
            </a:pPr>
            <a:r>
              <a:rPr lang="en" sz="1050">
                <a:solidFill>
                  <a:srgbClr val="3C4043"/>
                </a:solidFill>
                <a:highlight>
                  <a:srgbClr val="FFFFFF"/>
                </a:highlight>
                <a:latin typeface="Roboto"/>
                <a:ea typeface="Roboto"/>
                <a:cs typeface="Roboto"/>
                <a:sym typeface="Roboto"/>
              </a:rPr>
              <a:t>Beginner friendly</a:t>
            </a:r>
            <a:endParaRPr sz="1050">
              <a:solidFill>
                <a:srgbClr val="3C4043"/>
              </a:solidFill>
              <a:highlight>
                <a:srgbClr val="FFFFFF"/>
              </a:highlight>
              <a:latin typeface="Roboto"/>
              <a:ea typeface="Roboto"/>
              <a:cs typeface="Roboto"/>
              <a:sym typeface="Roboto"/>
            </a:endParaRPr>
          </a:p>
          <a:p>
            <a:pPr indent="-295275" lvl="0" marL="457200" rtl="0" algn="l">
              <a:spcBef>
                <a:spcPts val="0"/>
              </a:spcBef>
              <a:spcAft>
                <a:spcPts val="0"/>
              </a:spcAft>
              <a:buClr>
                <a:srgbClr val="3C4043"/>
              </a:buClr>
              <a:buSzPts val="1050"/>
              <a:buFont typeface="Roboto"/>
              <a:buChar char="●"/>
            </a:pPr>
            <a:r>
              <a:rPr lang="en" sz="1050">
                <a:solidFill>
                  <a:srgbClr val="3C4043"/>
                </a:solidFill>
                <a:highlight>
                  <a:srgbClr val="FFFFFF"/>
                </a:highlight>
                <a:latin typeface="Roboto"/>
                <a:ea typeface="Roboto"/>
                <a:cs typeface="Roboto"/>
                <a:sym typeface="Roboto"/>
              </a:rPr>
              <a:t>Make out asset, control feel</a:t>
            </a:r>
            <a:endParaRPr sz="1050">
              <a:solidFill>
                <a:srgbClr val="3C4043"/>
              </a:solidFill>
              <a:highlight>
                <a:srgbClr val="FFFFFF"/>
              </a:highlight>
              <a:latin typeface="Roboto"/>
              <a:ea typeface="Roboto"/>
              <a:cs typeface="Roboto"/>
              <a:sym typeface="Roboto"/>
            </a:endParaRPr>
          </a:p>
          <a:p>
            <a:pPr indent="-295275" lvl="0" marL="457200" rtl="0" algn="l">
              <a:spcBef>
                <a:spcPts val="0"/>
              </a:spcBef>
              <a:spcAft>
                <a:spcPts val="0"/>
              </a:spcAft>
              <a:buClr>
                <a:srgbClr val="3C4043"/>
              </a:buClr>
              <a:buSzPts val="1050"/>
              <a:buFont typeface="Roboto"/>
              <a:buChar char="●"/>
            </a:pPr>
            <a:r>
              <a:rPr lang="en" sz="1050">
                <a:solidFill>
                  <a:srgbClr val="3C4043"/>
                </a:solidFill>
                <a:highlight>
                  <a:srgbClr val="FFFFFF"/>
                </a:highlight>
                <a:latin typeface="Roboto"/>
                <a:ea typeface="Roboto"/>
                <a:cs typeface="Roboto"/>
                <a:sym typeface="Roboto"/>
              </a:rPr>
              <a:t>Multiple platform</a:t>
            </a:r>
            <a:endParaRPr sz="1050">
              <a:solidFill>
                <a:srgbClr val="3C4043"/>
              </a:solidFill>
              <a:highlight>
                <a:srgbClr val="FFFFFF"/>
              </a:highlight>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5b1019103a_0_21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5b1019103a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The haptic sensation and the ability to freely rotate the pelvis allows for quicker exploration of the content, which makes learning and manipulating the anatomy of the pelvis easier than on a purely digital interface.</a:t>
            </a:r>
            <a:endParaRPr>
              <a:solidFill>
                <a:schemeClr val="dk2"/>
              </a:solidFill>
            </a:endParaRPr>
          </a:p>
          <a:p>
            <a:pPr indent="0" lvl="0" marL="0" rtl="0" algn="l">
              <a:spcBef>
                <a:spcPts val="0"/>
              </a:spcBef>
              <a:spcAft>
                <a:spcPts val="0"/>
              </a:spcAft>
              <a:buNone/>
            </a:pPr>
            <a:r>
              <a:t/>
            </a:r>
            <a:endParaRPr>
              <a:solidFill>
                <a:schemeClr val="dk2"/>
              </a:solidFill>
            </a:endParaRPr>
          </a:p>
          <a:p>
            <a:pPr indent="0" lvl="0" marL="0" rtl="0" algn="l">
              <a:spcBef>
                <a:spcPts val="0"/>
              </a:spcBef>
              <a:spcAft>
                <a:spcPts val="0"/>
              </a:spcAft>
              <a:buNone/>
            </a:pPr>
            <a:r>
              <a:t/>
            </a:r>
            <a:endParaRPr>
              <a:solidFill>
                <a:schemeClr val="dk2"/>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5b1019103a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5b1019103a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Overall ⅘. Compares well with other learning tools. Model quality and accuracy were of note, while we have since improved app responsiveness.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485875" y="264475"/>
            <a:ext cx="8183700" cy="14736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2" name="Google Shape;12;p2"/>
          <p:cNvSpPr txBox="1"/>
          <p:nvPr>
            <p:ph idx="1" type="subTitle"/>
          </p:nvPr>
        </p:nvSpPr>
        <p:spPr>
          <a:xfrm>
            <a:off x="485875" y="1738075"/>
            <a:ext cx="8183700" cy="861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p:txBody>
      </p:sp>
      <p:sp>
        <p:nvSpPr>
          <p:cNvPr id="13" name="Google Shape;13;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7" name="Shape 47"/>
        <p:cNvGrpSpPr/>
        <p:nvPr/>
      </p:nvGrpSpPr>
      <p:grpSpPr>
        <a:xfrm>
          <a:off x="0" y="0"/>
          <a:ext cx="0" cy="0"/>
          <a:chOff x="0" y="0"/>
          <a:chExt cx="0" cy="0"/>
        </a:xfrm>
      </p:grpSpPr>
      <p:sp>
        <p:nvSpPr>
          <p:cNvPr id="48" name="Google Shape;48;p11"/>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1"/>
          <p:cNvSpPr txBox="1"/>
          <p:nvPr>
            <p:ph hasCustomPrompt="1" type="title"/>
          </p:nvPr>
        </p:nvSpPr>
        <p:spPr>
          <a:xfrm>
            <a:off x="311700" y="743001"/>
            <a:ext cx="8520600" cy="20064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50" name="Google Shape;50;p11"/>
          <p:cNvSpPr txBox="1"/>
          <p:nvPr>
            <p:ph idx="1" type="body"/>
          </p:nvPr>
        </p:nvSpPr>
        <p:spPr>
          <a:xfrm>
            <a:off x="311700" y="2845182"/>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51" name="Google Shape;51;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4" name="Shape 14"/>
        <p:cNvGrpSpPr/>
        <p:nvPr/>
      </p:nvGrpSpPr>
      <p:grpSpPr>
        <a:xfrm>
          <a:off x="0" y="0"/>
          <a:ext cx="0" cy="0"/>
          <a:chOff x="0" y="0"/>
          <a:chExt cx="0" cy="0"/>
        </a:xfrm>
      </p:grpSpPr>
      <p:sp>
        <p:nvSpPr>
          <p:cNvPr id="15" name="Google Shape;15;p3"/>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title"/>
          </p:nvPr>
        </p:nvSpPr>
        <p:spPr>
          <a:xfrm>
            <a:off x="485875" y="1714500"/>
            <a:ext cx="8183700" cy="7857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7" name="Google Shape;17;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0" name="Google Shape;20;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1" name="Google Shape;21;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4" name="Google Shape;24;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7" name="Shape 27"/>
        <p:cNvGrpSpPr/>
        <p:nvPr/>
      </p:nvGrpSpPr>
      <p:grpSpPr>
        <a:xfrm>
          <a:off x="0" y="0"/>
          <a:ext cx="0" cy="0"/>
          <a:chOff x="0" y="0"/>
          <a:chExt cx="0" cy="0"/>
        </a:xfrm>
      </p:grpSpPr>
      <p:sp>
        <p:nvSpPr>
          <p:cNvPr id="28" name="Google Shape;28;p6"/>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9" name="Google Shape;29;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0" name="Shape 30"/>
        <p:cNvGrpSpPr/>
        <p:nvPr/>
      </p:nvGrpSpPr>
      <p:grpSpPr>
        <a:xfrm>
          <a:off x="0" y="0"/>
          <a:ext cx="0" cy="0"/>
          <a:chOff x="0" y="0"/>
          <a:chExt cx="0" cy="0"/>
        </a:xfrm>
      </p:grpSpPr>
      <p:sp>
        <p:nvSpPr>
          <p:cNvPr id="31" name="Google Shape;31;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 name="Google Shape;32;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3" name="Google Shape;3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2"/>
        </a:solidFill>
      </p:bgPr>
    </p:bg>
    <p:spTree>
      <p:nvGrpSpPr>
        <p:cNvPr id="34" name="Shape 34"/>
        <p:cNvGrpSpPr/>
        <p:nvPr/>
      </p:nvGrpSpPr>
      <p:grpSpPr>
        <a:xfrm>
          <a:off x="0" y="0"/>
          <a:ext cx="0" cy="0"/>
          <a:chOff x="0" y="0"/>
          <a:chExt cx="0" cy="0"/>
        </a:xfrm>
      </p:grpSpPr>
      <p:sp>
        <p:nvSpPr>
          <p:cNvPr id="35" name="Google Shape;35;p8"/>
          <p:cNvSpPr txBox="1"/>
          <p:nvPr>
            <p:ph type="title"/>
          </p:nvPr>
        </p:nvSpPr>
        <p:spPr>
          <a:xfrm>
            <a:off x="490250" y="526350"/>
            <a:ext cx="56040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6" name="Google Shape;36;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9"/>
          <p:cNvSpPr/>
          <p:nvPr/>
        </p:nvSpPr>
        <p:spPr>
          <a:xfrm>
            <a:off x="4636800" y="80700"/>
            <a:ext cx="4426500" cy="4982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 name="Google Shape;39;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0" name="Google Shape;40;p9"/>
          <p:cNvSpPr txBox="1"/>
          <p:nvPr>
            <p:ph type="title"/>
          </p:nvPr>
        </p:nvSpPr>
        <p:spPr>
          <a:xfrm>
            <a:off x="265500" y="1181700"/>
            <a:ext cx="4045200" cy="1533600"/>
          </a:xfrm>
          <a:prstGeom prst="rect">
            <a:avLst/>
          </a:prstGeom>
        </p:spPr>
        <p:txBody>
          <a:bodyPr anchorCtr="0" anchor="b"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1" name="Google Shape;41;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Google Shape;42;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3" name="Google Shape;43;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4" name="Shape 44"/>
        <p:cNvGrpSpPr/>
        <p:nvPr/>
      </p:nvGrpSpPr>
      <p:grpSpPr>
        <a:xfrm>
          <a:off x="0" y="0"/>
          <a:ext cx="0" cy="0"/>
          <a:chOff x="0" y="0"/>
          <a:chExt cx="0" cy="0"/>
        </a:xfrm>
      </p:grpSpPr>
      <p:sp>
        <p:nvSpPr>
          <p:cNvPr id="45" name="Google Shape;45;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None/>
              <a:defRPr sz="2100"/>
            </a:lvl1pPr>
          </a:lstStyle>
          <a:p/>
        </p:txBody>
      </p:sp>
      <p:sp>
        <p:nvSpPr>
          <p:cNvPr id="46" name="Google Shape;46;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l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indent="-317500" lvl="1" marL="9144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indent="-317500" lvl="2" marL="13716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indent="-317500" lvl="3" marL="18288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indent="-317500" lvl="4" marL="22860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indent="-317500" lvl="5" marL="27432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indent="-317500" lvl="6" marL="32004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indent="-317500" lvl="7" marL="36576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indent="-317500" lvl="8" marL="4114800">
              <a:lnSpc>
                <a:spcPct val="115000"/>
              </a:lnSpc>
              <a:spcBef>
                <a:spcPts val="1600"/>
              </a:spcBef>
              <a:spcAft>
                <a:spcPts val="160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comments" Target="../comments/commen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comments" Target="../comments/comment1.xml"/><Relationship Id="rId4" Type="http://schemas.openxmlformats.org/officeDocument/2006/relationships/image" Target="../media/image2.png"/><Relationship Id="rId5" Type="http://schemas.openxmlformats.org/officeDocument/2006/relationships/image" Target="../media/image7.png"/><Relationship Id="rId6"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comments" Target="../comments/comment2.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 name="Shape 57"/>
        <p:cNvGrpSpPr/>
        <p:nvPr/>
      </p:nvGrpSpPr>
      <p:grpSpPr>
        <a:xfrm>
          <a:off x="0" y="0"/>
          <a:ext cx="0" cy="0"/>
          <a:chOff x="0" y="0"/>
          <a:chExt cx="0" cy="0"/>
        </a:xfrm>
      </p:grpSpPr>
      <p:sp>
        <p:nvSpPr>
          <p:cNvPr id="58" name="Google Shape;58;p13"/>
          <p:cNvSpPr txBox="1"/>
          <p:nvPr>
            <p:ph type="ctrTitle"/>
          </p:nvPr>
        </p:nvSpPr>
        <p:spPr>
          <a:xfrm>
            <a:off x="485875" y="264475"/>
            <a:ext cx="8183700" cy="147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Pocket Pelvis</a:t>
            </a:r>
            <a:endParaRPr/>
          </a:p>
        </p:txBody>
      </p:sp>
      <p:sp>
        <p:nvSpPr>
          <p:cNvPr id="59" name="Google Shape;59;p13"/>
          <p:cNvSpPr txBox="1"/>
          <p:nvPr>
            <p:ph idx="1" type="subTitle"/>
          </p:nvPr>
        </p:nvSpPr>
        <p:spPr>
          <a:xfrm>
            <a:off x="485875" y="1738075"/>
            <a:ext cx="8183700" cy="86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EML-HIVE UBC</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22"/>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Future Direction</a:t>
            </a:r>
            <a:endParaRPr/>
          </a:p>
        </p:txBody>
      </p:sp>
      <p:sp>
        <p:nvSpPr>
          <p:cNvPr id="119" name="Google Shape;119;p22"/>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Further pelvic structures to add:</a:t>
            </a:r>
            <a:endParaRPr/>
          </a:p>
          <a:p>
            <a:pPr indent="-304800" lvl="1" marL="914400" rtl="0" algn="l">
              <a:spcBef>
                <a:spcPts val="0"/>
              </a:spcBef>
              <a:spcAft>
                <a:spcPts val="0"/>
              </a:spcAft>
              <a:buSzPts val="1200"/>
              <a:buChar char="○"/>
            </a:pPr>
            <a:r>
              <a:rPr lang="en"/>
              <a:t>Reproductive System</a:t>
            </a:r>
            <a:endParaRPr/>
          </a:p>
          <a:p>
            <a:pPr indent="-304800" lvl="1" marL="914400" rtl="0" algn="l">
              <a:spcBef>
                <a:spcPts val="0"/>
              </a:spcBef>
              <a:spcAft>
                <a:spcPts val="0"/>
              </a:spcAft>
              <a:buSzPts val="1200"/>
              <a:buChar char="○"/>
            </a:pPr>
            <a:r>
              <a:rPr lang="en"/>
              <a:t>Urinary System</a:t>
            </a:r>
            <a:endParaRPr/>
          </a:p>
          <a:p>
            <a:pPr indent="-304800" lvl="1" marL="914400" rtl="0" algn="l">
              <a:spcBef>
                <a:spcPts val="0"/>
              </a:spcBef>
              <a:spcAft>
                <a:spcPts val="0"/>
              </a:spcAft>
              <a:buSzPts val="1200"/>
              <a:buChar char="○"/>
            </a:pPr>
            <a:r>
              <a:rPr lang="en"/>
              <a:t>Excretory System</a:t>
            </a:r>
            <a:endParaRPr/>
          </a:p>
          <a:p>
            <a:pPr indent="-304800" lvl="1" marL="914400" rtl="0" algn="l">
              <a:spcBef>
                <a:spcPts val="0"/>
              </a:spcBef>
              <a:spcAft>
                <a:spcPts val="0"/>
              </a:spcAft>
              <a:buSzPts val="1200"/>
              <a:buChar char="○"/>
            </a:pPr>
            <a:r>
              <a:rPr lang="en"/>
              <a:t>Nervous System</a:t>
            </a:r>
            <a:endParaRPr/>
          </a:p>
          <a:p>
            <a:pPr indent="-304800" lvl="0" marL="457200" rtl="0" algn="l">
              <a:spcBef>
                <a:spcPts val="0"/>
              </a:spcBef>
              <a:spcAft>
                <a:spcPts val="0"/>
              </a:spcAft>
              <a:buSzPts val="1200"/>
              <a:buChar char="●"/>
            </a:pPr>
            <a:r>
              <a:rPr lang="en"/>
              <a:t>Refactor app for other body parts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23"/>
          <p:cNvSpPr txBox="1"/>
          <p:nvPr>
            <p:ph type="title"/>
          </p:nvPr>
        </p:nvSpPr>
        <p:spPr>
          <a:xfrm>
            <a:off x="490250" y="526350"/>
            <a:ext cx="56040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a:t>
            </a:r>
            <a:endParaRPr/>
          </a:p>
          <a:p>
            <a:pPr indent="0" lvl="0" marL="0" rtl="0" algn="l">
              <a:spcBef>
                <a:spcPts val="0"/>
              </a:spcBef>
              <a:spcAft>
                <a:spcPts val="0"/>
              </a:spcAft>
              <a:buNone/>
            </a:pPr>
            <a:r>
              <a:rPr lang="en"/>
              <a:t>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 name="Shape 63"/>
        <p:cNvGrpSpPr/>
        <p:nvPr/>
      </p:nvGrpSpPr>
      <p:grpSpPr>
        <a:xfrm>
          <a:off x="0" y="0"/>
          <a:ext cx="0" cy="0"/>
          <a:chOff x="0" y="0"/>
          <a:chExt cx="0" cy="0"/>
        </a:xfrm>
      </p:grpSpPr>
      <p:sp>
        <p:nvSpPr>
          <p:cNvPr id="64" name="Google Shape;64;p14"/>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presentation</a:t>
            </a:r>
            <a:endParaRPr/>
          </a:p>
        </p:txBody>
      </p:sp>
      <p:sp>
        <p:nvSpPr>
          <p:cNvPr id="65" name="Google Shape;65;p14"/>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lang="en"/>
              <a:t>Who Are We?</a:t>
            </a:r>
            <a:endParaRPr/>
          </a:p>
          <a:p>
            <a:pPr indent="-304800" lvl="0" marL="457200" rtl="0" algn="l">
              <a:spcBef>
                <a:spcPts val="0"/>
              </a:spcBef>
              <a:spcAft>
                <a:spcPts val="0"/>
              </a:spcAft>
              <a:buSzPts val="1200"/>
              <a:buAutoNum type="arabicPeriod"/>
            </a:pPr>
            <a:r>
              <a:rPr lang="en"/>
              <a:t>Problem</a:t>
            </a:r>
            <a:endParaRPr/>
          </a:p>
          <a:p>
            <a:pPr indent="-304800" lvl="0" marL="457200" rtl="0" algn="l">
              <a:spcBef>
                <a:spcPts val="0"/>
              </a:spcBef>
              <a:spcAft>
                <a:spcPts val="0"/>
              </a:spcAft>
              <a:buSzPts val="1200"/>
              <a:buAutoNum type="arabicPeriod"/>
            </a:pPr>
            <a:r>
              <a:rPr lang="en"/>
              <a:t>Solution</a:t>
            </a:r>
            <a:endParaRPr/>
          </a:p>
          <a:p>
            <a:pPr indent="-304800" lvl="0" marL="457200" rtl="0" algn="l">
              <a:spcBef>
                <a:spcPts val="0"/>
              </a:spcBef>
              <a:spcAft>
                <a:spcPts val="0"/>
              </a:spcAft>
              <a:buSzPts val="1200"/>
              <a:buAutoNum type="arabicPeriod"/>
            </a:pPr>
            <a:r>
              <a:rPr lang="en"/>
              <a:t>3D Modeling Process</a:t>
            </a:r>
            <a:endParaRPr/>
          </a:p>
          <a:p>
            <a:pPr indent="-304800" lvl="0" marL="457200" rtl="0" algn="l">
              <a:spcBef>
                <a:spcPts val="0"/>
              </a:spcBef>
              <a:spcAft>
                <a:spcPts val="0"/>
              </a:spcAft>
              <a:buSzPts val="1200"/>
              <a:buAutoNum type="arabicPeriod"/>
            </a:pPr>
            <a:r>
              <a:rPr lang="en"/>
              <a:t>Unity</a:t>
            </a:r>
            <a:endParaRPr/>
          </a:p>
          <a:p>
            <a:pPr indent="-304800" lvl="0" marL="457200" rtl="0" algn="l">
              <a:spcBef>
                <a:spcPts val="0"/>
              </a:spcBef>
              <a:spcAft>
                <a:spcPts val="0"/>
              </a:spcAft>
              <a:buSzPts val="1200"/>
              <a:buAutoNum type="arabicPeriod"/>
            </a:pPr>
            <a:r>
              <a:rPr lang="en"/>
              <a:t>Why 3D Printed?</a:t>
            </a:r>
            <a:endParaRPr/>
          </a:p>
          <a:p>
            <a:pPr indent="-304800" lvl="0" marL="457200" rtl="0" algn="l">
              <a:spcBef>
                <a:spcPts val="0"/>
              </a:spcBef>
              <a:spcAft>
                <a:spcPts val="0"/>
              </a:spcAft>
              <a:buSzPts val="1200"/>
              <a:buAutoNum type="arabicPeriod"/>
            </a:pPr>
            <a:r>
              <a:rPr lang="en"/>
              <a:t>Student Feedback</a:t>
            </a:r>
            <a:endParaRPr/>
          </a:p>
          <a:p>
            <a:pPr indent="-304800" lvl="0" marL="457200" rtl="0" algn="l">
              <a:spcBef>
                <a:spcPts val="0"/>
              </a:spcBef>
              <a:spcAft>
                <a:spcPts val="0"/>
              </a:spcAft>
              <a:buSzPts val="1200"/>
              <a:buAutoNum type="arabicPeriod"/>
            </a:pPr>
            <a:r>
              <a:rPr lang="en"/>
              <a:t>Future Direction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sp>
        <p:nvSpPr>
          <p:cNvPr id="70" name="Google Shape;70;p15"/>
          <p:cNvSpPr txBox="1"/>
          <p:nvPr>
            <p:ph idx="1" type="body"/>
          </p:nvPr>
        </p:nvSpPr>
        <p:spPr>
          <a:xfrm>
            <a:off x="1370375" y="123075"/>
            <a:ext cx="5998800" cy="60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rgbClr val="000000"/>
                </a:solidFill>
              </a:rPr>
              <a:t>Who are we?</a:t>
            </a:r>
            <a:endParaRPr b="1">
              <a:solidFill>
                <a:srgbClr val="000000"/>
              </a:solidFill>
            </a:endParaRPr>
          </a:p>
        </p:txBody>
      </p:sp>
      <p:pic>
        <p:nvPicPr>
          <p:cNvPr id="71" name="Google Shape;71;p15"/>
          <p:cNvPicPr preferRelativeResize="0"/>
          <p:nvPr/>
        </p:nvPicPr>
        <p:blipFill rotWithShape="1">
          <a:blip r:embed="rId3">
            <a:alphaModFix/>
          </a:blip>
          <a:srcRect b="6375" l="2865" r="0" t="0"/>
          <a:stretch/>
        </p:blipFill>
        <p:spPr>
          <a:xfrm>
            <a:off x="1627425" y="794900"/>
            <a:ext cx="5878080" cy="37860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6"/>
          <p:cNvSpPr txBox="1"/>
          <p:nvPr>
            <p:ph type="title"/>
          </p:nvPr>
        </p:nvSpPr>
        <p:spPr>
          <a:xfrm>
            <a:off x="265500" y="1181700"/>
            <a:ext cx="4045200" cy="153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Problem</a:t>
            </a:r>
            <a:endParaRPr/>
          </a:p>
        </p:txBody>
      </p:sp>
      <p:sp>
        <p:nvSpPr>
          <p:cNvPr id="77" name="Google Shape;77;p16"/>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Anatomical complexity</a:t>
            </a:r>
            <a:endParaRPr/>
          </a:p>
        </p:txBody>
      </p:sp>
      <p:pic>
        <p:nvPicPr>
          <p:cNvPr id="78" name="Google Shape;78;p16"/>
          <p:cNvPicPr preferRelativeResize="0"/>
          <p:nvPr/>
        </p:nvPicPr>
        <p:blipFill rotWithShape="1">
          <a:blip r:embed="rId3">
            <a:alphaModFix/>
          </a:blip>
          <a:srcRect b="0" l="0" r="0" t="0"/>
          <a:stretch/>
        </p:blipFill>
        <p:spPr>
          <a:xfrm>
            <a:off x="5123875" y="781175"/>
            <a:ext cx="3590199" cy="34970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Solution</a:t>
            </a:r>
            <a:endParaRPr/>
          </a:p>
        </p:txBody>
      </p:sp>
      <p:sp>
        <p:nvSpPr>
          <p:cNvPr id="84" name="Google Shape;84;p1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3D modeled pelvic structures</a:t>
            </a:r>
            <a:endParaRPr/>
          </a:p>
          <a:p>
            <a:pPr indent="-304800" lvl="0" marL="457200" rtl="0" algn="l">
              <a:spcBef>
                <a:spcPts val="0"/>
              </a:spcBef>
              <a:spcAft>
                <a:spcPts val="0"/>
              </a:spcAft>
              <a:buSzPts val="1200"/>
              <a:buChar char="●"/>
            </a:pPr>
            <a:r>
              <a:rPr lang="en"/>
              <a:t>Unity app with Image Tracking</a:t>
            </a:r>
            <a:endParaRPr/>
          </a:p>
          <a:p>
            <a:pPr indent="-304800" lvl="0" marL="457200" rtl="0" algn="l">
              <a:spcBef>
                <a:spcPts val="0"/>
              </a:spcBef>
              <a:spcAft>
                <a:spcPts val="0"/>
              </a:spcAft>
              <a:buSzPts val="1200"/>
              <a:buChar char="●"/>
            </a:pPr>
            <a:r>
              <a:rPr lang="en"/>
              <a:t>3D printed pelvis</a:t>
            </a:r>
            <a:endParaRPr/>
          </a:p>
        </p:txBody>
      </p:sp>
      <p:pic>
        <p:nvPicPr>
          <p:cNvPr id="85" name="Google Shape;85;p17"/>
          <p:cNvPicPr preferRelativeResize="0"/>
          <p:nvPr/>
        </p:nvPicPr>
        <p:blipFill rotWithShape="1">
          <a:blip r:embed="rId3">
            <a:alphaModFix/>
          </a:blip>
          <a:srcRect b="0" l="0" r="0" t="0"/>
          <a:stretch/>
        </p:blipFill>
        <p:spPr>
          <a:xfrm>
            <a:off x="3486150" y="710849"/>
            <a:ext cx="5272529" cy="37218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Google Shape;90;p18"/>
          <p:cNvSpPr txBox="1"/>
          <p:nvPr>
            <p:ph type="title"/>
          </p:nvPr>
        </p:nvSpPr>
        <p:spPr>
          <a:xfrm>
            <a:off x="275525" y="1804950"/>
            <a:ext cx="4045200" cy="153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3D Modeling Process</a:t>
            </a:r>
            <a:endParaRPr/>
          </a:p>
        </p:txBody>
      </p:sp>
      <p:pic>
        <p:nvPicPr>
          <p:cNvPr id="91" name="Google Shape;91;p18"/>
          <p:cNvPicPr preferRelativeResize="0"/>
          <p:nvPr/>
        </p:nvPicPr>
        <p:blipFill rotWithShape="1">
          <a:blip r:embed="rId4">
            <a:alphaModFix/>
          </a:blip>
          <a:srcRect b="7668" l="27401" r="13120" t="7685"/>
          <a:stretch/>
        </p:blipFill>
        <p:spPr>
          <a:xfrm>
            <a:off x="4846582" y="158900"/>
            <a:ext cx="2590925" cy="2165200"/>
          </a:xfrm>
          <a:prstGeom prst="rect">
            <a:avLst/>
          </a:prstGeom>
          <a:noFill/>
          <a:ln>
            <a:noFill/>
          </a:ln>
        </p:spPr>
      </p:pic>
      <p:pic>
        <p:nvPicPr>
          <p:cNvPr id="92" name="Google Shape;92;p18"/>
          <p:cNvPicPr preferRelativeResize="0"/>
          <p:nvPr/>
        </p:nvPicPr>
        <p:blipFill rotWithShape="1">
          <a:blip r:embed="rId5">
            <a:alphaModFix/>
          </a:blip>
          <a:srcRect b="0" l="0" r="0" t="0"/>
          <a:stretch/>
        </p:blipFill>
        <p:spPr>
          <a:xfrm>
            <a:off x="5973947" y="1951010"/>
            <a:ext cx="2971402" cy="1671400"/>
          </a:xfrm>
          <a:prstGeom prst="rect">
            <a:avLst/>
          </a:prstGeom>
          <a:noFill/>
          <a:ln>
            <a:noFill/>
          </a:ln>
        </p:spPr>
      </p:pic>
      <p:pic>
        <p:nvPicPr>
          <p:cNvPr id="93" name="Google Shape;93;p18"/>
          <p:cNvPicPr preferRelativeResize="0"/>
          <p:nvPr/>
        </p:nvPicPr>
        <p:blipFill rotWithShape="1">
          <a:blip r:embed="rId6">
            <a:alphaModFix/>
          </a:blip>
          <a:srcRect b="0" l="0" r="0" t="0"/>
          <a:stretch/>
        </p:blipFill>
        <p:spPr>
          <a:xfrm>
            <a:off x="4712319" y="3204755"/>
            <a:ext cx="2859427" cy="16084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9"/>
          <p:cNvSpPr txBox="1"/>
          <p:nvPr>
            <p:ph type="title"/>
          </p:nvPr>
        </p:nvSpPr>
        <p:spPr>
          <a:xfrm>
            <a:off x="275525" y="1804950"/>
            <a:ext cx="4045200" cy="153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Unity</a:t>
            </a:r>
            <a:endParaRPr/>
          </a:p>
        </p:txBody>
      </p:sp>
      <p:pic>
        <p:nvPicPr>
          <p:cNvPr id="99" name="Google Shape;99;p19"/>
          <p:cNvPicPr preferRelativeResize="0"/>
          <p:nvPr/>
        </p:nvPicPr>
        <p:blipFill>
          <a:blip r:embed="rId4">
            <a:alphaModFix/>
          </a:blip>
          <a:stretch>
            <a:fillRect/>
          </a:stretch>
        </p:blipFill>
        <p:spPr>
          <a:xfrm>
            <a:off x="5137350" y="1606662"/>
            <a:ext cx="3474974" cy="19301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275525" y="1804950"/>
            <a:ext cx="4045200" cy="153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Why 3D Printed?</a:t>
            </a:r>
            <a:endParaRPr/>
          </a:p>
        </p:txBody>
      </p:sp>
      <p:pic>
        <p:nvPicPr>
          <p:cNvPr id="105" name="Google Shape;105;p20"/>
          <p:cNvPicPr preferRelativeResize="0"/>
          <p:nvPr/>
        </p:nvPicPr>
        <p:blipFill rotWithShape="1">
          <a:blip r:embed="rId3">
            <a:alphaModFix/>
          </a:blip>
          <a:srcRect b="0" l="0" r="0" t="0"/>
          <a:stretch/>
        </p:blipFill>
        <p:spPr>
          <a:xfrm>
            <a:off x="5263573" y="1288585"/>
            <a:ext cx="3359075" cy="25663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21"/>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Student Feedback</a:t>
            </a:r>
            <a:endParaRPr/>
          </a:p>
          <a:p>
            <a:pPr indent="0" lvl="0" marL="0" rtl="0" algn="l">
              <a:spcBef>
                <a:spcPts val="0"/>
              </a:spcBef>
              <a:spcAft>
                <a:spcPts val="0"/>
              </a:spcAft>
              <a:buNone/>
            </a:pPr>
            <a:r>
              <a:rPr i="1" lang="en"/>
              <a:t>Mean rating out of 5</a:t>
            </a:r>
            <a:endParaRPr i="1"/>
          </a:p>
        </p:txBody>
      </p:sp>
      <p:grpSp>
        <p:nvGrpSpPr>
          <p:cNvPr id="111" name="Google Shape;111;p21"/>
          <p:cNvGrpSpPr/>
          <p:nvPr/>
        </p:nvGrpSpPr>
        <p:grpSpPr>
          <a:xfrm>
            <a:off x="1757151" y="187493"/>
            <a:ext cx="5629690" cy="3962784"/>
            <a:chOff x="1097280" y="24298970"/>
            <a:chExt cx="15101100" cy="10335900"/>
          </a:xfrm>
        </p:grpSpPr>
        <p:pic>
          <p:nvPicPr>
            <p:cNvPr id="112" name="Google Shape;112;p21"/>
            <p:cNvPicPr preferRelativeResize="0"/>
            <p:nvPr/>
          </p:nvPicPr>
          <p:blipFill rotWithShape="1">
            <a:blip r:embed="rId3">
              <a:alphaModFix/>
            </a:blip>
            <a:srcRect b="1017" l="815" r="904" t="1183"/>
            <a:stretch/>
          </p:blipFill>
          <p:spPr>
            <a:xfrm>
              <a:off x="1267327" y="24432127"/>
              <a:ext cx="14691362" cy="9501938"/>
            </a:xfrm>
            <a:prstGeom prst="rect">
              <a:avLst/>
            </a:prstGeom>
            <a:noFill/>
            <a:ln>
              <a:noFill/>
            </a:ln>
          </p:spPr>
        </p:pic>
        <p:sp>
          <p:nvSpPr>
            <p:cNvPr id="113" name="Google Shape;113;p21"/>
            <p:cNvSpPr/>
            <p:nvPr/>
          </p:nvSpPr>
          <p:spPr>
            <a:xfrm>
              <a:off x="1097280" y="24298970"/>
              <a:ext cx="15101100" cy="10335900"/>
            </a:xfrm>
            <a:prstGeom prst="rect">
              <a:avLst/>
            </a:prstGeom>
            <a:noFill/>
            <a:ln cap="flat" cmpd="sng" w="9525">
              <a:solidFill>
                <a:srgbClr val="A5A5A5"/>
              </a:solidFill>
              <a:prstDash val="solid"/>
              <a:round/>
              <a:headEnd len="sm" w="sm" type="none"/>
              <a:tailEnd len="sm" w="sm" type="none"/>
            </a:ln>
            <a:effectLst>
              <a:outerShdw blurRad="40000" rotWithShape="0" dir="5400000" dist="23000">
                <a:srgbClr val="000000">
                  <a:alpha val="3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0300">
                <a:solidFill>
                  <a:srgbClr val="FFFFFF"/>
                </a:solidFill>
                <a:latin typeface="Calibri"/>
                <a:ea typeface="Calibri"/>
                <a:cs typeface="Calibri"/>
                <a:sym typeface="Calibri"/>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